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62" r:id="rId3"/>
    <p:sldId id="263" r:id="rId4"/>
    <p:sldId id="265" r:id="rId5"/>
    <p:sldId id="267" r:id="rId6"/>
    <p:sldId id="270" r:id="rId7"/>
    <p:sldId id="268" r:id="rId8"/>
    <p:sldId id="271" r:id="rId9"/>
    <p:sldId id="273" r:id="rId10"/>
    <p:sldId id="274" r:id="rId11"/>
    <p:sldId id="272" r:id="rId1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uline De Deken" initials="P" lastIdx="1" clrIdx="0">
    <p:extLst>
      <p:ext uri="{19B8F6BF-5375-455C-9EA6-DF929625EA0E}">
        <p15:presenceInfo xmlns:p15="http://schemas.microsoft.com/office/powerpoint/2012/main" userId="Pauline De Dek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740" autoAdjust="0"/>
    <p:restoredTop sz="94660"/>
  </p:normalViewPr>
  <p:slideViewPr>
    <p:cSldViewPr snapToGrid="0">
      <p:cViewPr varScale="1">
        <p:scale>
          <a:sx n="81" d="100"/>
          <a:sy n="81" d="100"/>
        </p:scale>
        <p:origin x="113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9CD35D-A097-4C48-926A-D20B39835872}" type="datetimeFigureOut">
              <a:rPr lang="fr-BE" smtClean="0"/>
              <a:t>11-05-19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CF8C61-901A-4C76-8ECE-86F7261B9AA2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27145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Renardeau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F8C61-901A-4C76-8ECE-86F7261B9AA2}" type="slidenum">
              <a:rPr lang="fr-BE" smtClean="0"/>
              <a:t>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592838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Louveteau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F8C61-901A-4C76-8ECE-86F7261B9AA2}" type="slidenum">
              <a:rPr lang="fr-BE" smtClean="0"/>
              <a:t>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538996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err="1"/>
              <a:t>Otsoa</a:t>
            </a:r>
            <a:endParaRPr lang="fr-BE" dirty="0"/>
          </a:p>
          <a:p>
            <a:r>
              <a:rPr lang="fr-BE" dirty="0"/>
              <a:t>Demander aux parents qui conduit pour les voitures.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F8C61-901A-4C76-8ECE-86F7261B9AA2}" type="slidenum">
              <a:rPr lang="fr-BE" smtClean="0"/>
              <a:t>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18661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A8B1EB-6828-4FD7-8775-E6023589A6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48F5702-2710-43B9-B8DF-F1907929D3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646280-218F-4FD8-AA2B-7A9963F28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38C35-F5A3-43C0-894E-1AE47D1EEDD4}" type="datetimeFigureOut">
              <a:rPr lang="fr-BE" smtClean="0"/>
              <a:t>11-05-19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96FE081-C35B-4DA9-AEB8-9AD341C91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C907252-9053-4156-9B58-F916D5B78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5DF-ED6D-42E5-999B-461DBEC8892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68286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C0961A-01C9-47DE-921A-08C468386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0955147-00F2-452E-9842-DBC6C5A542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BB299B1-E80B-4F52-B74D-3E9685248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38C35-F5A3-43C0-894E-1AE47D1EEDD4}" type="datetimeFigureOut">
              <a:rPr lang="fr-BE" smtClean="0"/>
              <a:t>11-05-19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5767D06-A142-4981-A008-A62A7F8A2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9009785-E007-4CBD-A5F2-7F0CCB9DB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5DF-ED6D-42E5-999B-461DBEC8892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38671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83201F08-0FFB-4385-8F96-A1527F705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B41754E-8AF5-4FC2-B6F4-86C5D2B8E0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303A397-B22E-4CD4-9207-AD89D1BFA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38C35-F5A3-43C0-894E-1AE47D1EEDD4}" type="datetimeFigureOut">
              <a:rPr lang="fr-BE" smtClean="0"/>
              <a:t>11-05-19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44128C-0837-43C6-9078-1C4EF65DC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D7E8877-B17A-4DFB-BE7A-F302718B0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5DF-ED6D-42E5-999B-461DBEC8892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02266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B4F964-792F-4AFE-A3C1-8BD9EFF75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5A93749-399B-429F-B34E-199363589E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55E8A6F-B482-4495-B02B-F9CDEC1DF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38C35-F5A3-43C0-894E-1AE47D1EEDD4}" type="datetimeFigureOut">
              <a:rPr lang="fr-BE" smtClean="0"/>
              <a:t>11-05-19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9DDCF7B-E840-43F6-BF7C-B672EE0F1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EFDE61A-BEE3-4460-BB69-E3DB23F9E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5DF-ED6D-42E5-999B-461DBEC8892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26493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292151-0D96-4895-8ECE-87CBFE86F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1C2424D-8C92-47B5-B661-95C379495B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99CF6BA-F64D-4C25-9F2A-F1B9798DA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38C35-F5A3-43C0-894E-1AE47D1EEDD4}" type="datetimeFigureOut">
              <a:rPr lang="fr-BE" smtClean="0"/>
              <a:t>11-05-19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227D443-486A-4A00-B0D0-D5A467392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93D0C6B-9AF0-48D1-AA4A-0DAEC0283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5DF-ED6D-42E5-999B-461DBEC8892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94919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F6BC74-AE6B-426C-B152-56AD7E62C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0B198E7-A38D-4581-84C0-419D3D2BB0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EB94308-FE81-4055-81CD-F50409093A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08F902C-D1BB-4206-A91F-439404DB8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38C35-F5A3-43C0-894E-1AE47D1EEDD4}" type="datetimeFigureOut">
              <a:rPr lang="fr-BE" smtClean="0"/>
              <a:t>11-05-19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8B54867-7AA6-4CAD-B7A3-87BD4B106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184CC74-476B-40C6-82EF-18069105D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5DF-ED6D-42E5-999B-461DBEC8892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4724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BABAD2-A7C5-46B0-B01A-C14230B51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9C581A7-EE0F-47B4-8D86-D3C220E04C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7052D7F-2EA6-4A13-97C1-3F5061C062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529673A-8C7F-4704-80F2-BA3220F5C4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FBCBE97-61CE-4451-A2DE-C2E64A68D4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F84EA9C-3315-44F9-A5F9-3110CC4A2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38C35-F5A3-43C0-894E-1AE47D1EEDD4}" type="datetimeFigureOut">
              <a:rPr lang="fr-BE" smtClean="0"/>
              <a:t>11-05-19</a:t>
            </a:fld>
            <a:endParaRPr lang="fr-B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C6D6506-37DA-41E7-91AD-B4D148BA7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8EC34D0-6A5F-4AFB-A874-2C5793054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5DF-ED6D-42E5-999B-461DBEC8892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22798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B0163B-F6B9-4CDF-A506-61026E570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247CFB3-BAC6-4E0F-AADC-1F7043B8A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38C35-F5A3-43C0-894E-1AE47D1EEDD4}" type="datetimeFigureOut">
              <a:rPr lang="fr-BE" smtClean="0"/>
              <a:t>11-05-19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38A73AD-FCCE-4228-A6D4-4301E7147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0D16E46-36E8-4A49-BEAB-1ABD7B3E5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5DF-ED6D-42E5-999B-461DBEC8892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47168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431005B-6315-42F1-A629-FEBE2F653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38C35-F5A3-43C0-894E-1AE47D1EEDD4}" type="datetimeFigureOut">
              <a:rPr lang="fr-BE" smtClean="0"/>
              <a:t>11-05-19</a:t>
            </a:fld>
            <a:endParaRPr lang="fr-BE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258ABF9-6C6B-4644-9E54-07AD77AB6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3CDCD40-4D86-4486-9E24-6ACEDE075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5DF-ED6D-42E5-999B-461DBEC8892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18637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305E6B-57B9-4A1E-BBA0-1AB988966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170D2AA-5351-4FC1-A766-AB9C0A8F8C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23F6B16-FE1B-4C3E-9314-DE77D3B9D8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C5AE377-2139-4567-A9C2-CBAAE4A84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38C35-F5A3-43C0-894E-1AE47D1EEDD4}" type="datetimeFigureOut">
              <a:rPr lang="fr-BE" smtClean="0"/>
              <a:t>11-05-19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FA3620F-AA07-4F53-AE75-0FCCB2F81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F280C4D-A669-4CD9-96CF-78884B9BD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5DF-ED6D-42E5-999B-461DBEC8892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97453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01820C-5D5A-4B28-8C56-D6D9E87EB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BF5B268-602D-4848-B7F9-6BA9C367C4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61BF0D8-CC9D-4F5E-9040-105A8B015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97CF804-3857-4501-82FB-C3038DCD0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38C35-F5A3-43C0-894E-1AE47D1EEDD4}" type="datetimeFigureOut">
              <a:rPr lang="fr-BE" smtClean="0"/>
              <a:t>11-05-19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26FF7A0-EB43-4A84-91EA-C4EFDC535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A486679-CECC-4EC8-8914-5EBD8BF7A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5DF-ED6D-42E5-999B-461DBEC8892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83362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E6B9E1A-6205-4629-9BF0-D8AE24128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622871A-0C1E-4AD1-869C-D176630502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FA39B78-FA18-4C33-B11B-F8189979BF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938C35-F5A3-43C0-894E-1AE47D1EEDD4}" type="datetimeFigureOut">
              <a:rPr lang="fr-BE" smtClean="0"/>
              <a:t>11-05-19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86EABFA-814C-493F-838D-F550BAFDA7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6F401EA-43F3-47DF-8ED8-E80AC9727D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ED5DF-ED6D-42E5-999B-461DBEC8892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08192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Rectangle 95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17636" y="4577975"/>
            <a:ext cx="11482938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695F4CF-4682-4A7B-9778-8718AE19C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7325" y="4741948"/>
            <a:ext cx="10825663" cy="862031"/>
          </a:xfrm>
        </p:spPr>
        <p:txBody>
          <a:bodyPr>
            <a:normAutofit/>
          </a:bodyPr>
          <a:lstStyle/>
          <a:p>
            <a:pPr algn="l"/>
            <a:r>
              <a:rPr lang="fr-BE" sz="4000">
                <a:solidFill>
                  <a:srgbClr val="FFFFFF"/>
                </a:solidFill>
              </a:rPr>
              <a:t>Les fêtes du Monde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9C859CC-7236-4D5E-A2C9-5BA5DABB36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7325" y="5839017"/>
            <a:ext cx="10825663" cy="403749"/>
          </a:xfrm>
        </p:spPr>
        <p:txBody>
          <a:bodyPr>
            <a:normAutofit/>
          </a:bodyPr>
          <a:lstStyle/>
          <a:p>
            <a:pPr algn="l"/>
            <a:r>
              <a:rPr lang="fr-BE" sz="1800" dirty="0">
                <a:solidFill>
                  <a:srgbClr val="E7E6E6"/>
                </a:solidFill>
              </a:rPr>
              <a:t>Camp lutins 2019</a:t>
            </a:r>
          </a:p>
        </p:txBody>
      </p:sp>
      <p:pic>
        <p:nvPicPr>
          <p:cNvPr id="7" name="Picture 22" descr="Image associÃ©e">
            <a:extLst>
              <a:ext uri="{FF2B5EF4-FFF2-40B4-BE49-F238E27FC236}">
                <a16:creationId xmlns:a16="http://schemas.microsoft.com/office/drawing/2014/main" id="{ABF3D538-FFF4-4C20-AA1B-2B97DCE8D1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62" r="3" b="5440"/>
          <a:stretch/>
        </p:blipFill>
        <p:spPr bwMode="auto">
          <a:xfrm>
            <a:off x="307840" y="321733"/>
            <a:ext cx="3793472" cy="201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0" descr="Image associÃ©e">
            <a:extLst>
              <a:ext uri="{FF2B5EF4-FFF2-40B4-BE49-F238E27FC236}">
                <a16:creationId xmlns:a16="http://schemas.microsoft.com/office/drawing/2014/main" id="{4595AF6F-AEAD-4352-807C-B589439898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1566"/>
          <a:stretch/>
        </p:blipFill>
        <p:spPr bwMode="auto">
          <a:xfrm>
            <a:off x="4194959" y="321735"/>
            <a:ext cx="3797570" cy="201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RÃ©sultat de recherche d'images pour &quot;holi color festival inde&quot;">
            <a:extLst>
              <a:ext uri="{FF2B5EF4-FFF2-40B4-BE49-F238E27FC236}">
                <a16:creationId xmlns:a16="http://schemas.microsoft.com/office/drawing/2014/main" id="{986474C1-4CE2-4D34-936F-D988D6D3BE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76"/>
          <a:stretch/>
        </p:blipFill>
        <p:spPr bwMode="auto">
          <a:xfrm>
            <a:off x="8086176" y="321734"/>
            <a:ext cx="3797984" cy="201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Image associÃ©e">
            <a:extLst>
              <a:ext uri="{FF2B5EF4-FFF2-40B4-BE49-F238E27FC236}">
                <a16:creationId xmlns:a16="http://schemas.microsoft.com/office/drawing/2014/main" id="{5BA0B7A1-117A-44DE-8D06-30928E1276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r="1" b="5368"/>
          <a:stretch/>
        </p:blipFill>
        <p:spPr bwMode="auto">
          <a:xfrm>
            <a:off x="307840" y="2423723"/>
            <a:ext cx="3794760" cy="201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associÃ©e">
            <a:extLst>
              <a:ext uri="{FF2B5EF4-FFF2-40B4-BE49-F238E27FC236}">
                <a16:creationId xmlns:a16="http://schemas.microsoft.com/office/drawing/2014/main" id="{9B4F130A-412A-4FE8-9B07-440315BDC2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5092"/>
          <a:stretch/>
        </p:blipFill>
        <p:spPr bwMode="auto">
          <a:xfrm>
            <a:off x="4190180" y="2422095"/>
            <a:ext cx="3794760" cy="2013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8" descr="RÃ©sultat de recherche d'images pour &quot;dias de los muertos&quot;">
            <a:extLst>
              <a:ext uri="{FF2B5EF4-FFF2-40B4-BE49-F238E27FC236}">
                <a16:creationId xmlns:a16="http://schemas.microsoft.com/office/drawing/2014/main" id="{2726144E-A04B-49BD-BF8E-FE2AAE3BAA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5810"/>
          <a:stretch/>
        </p:blipFill>
        <p:spPr bwMode="auto">
          <a:xfrm>
            <a:off x="8093394" y="2422097"/>
            <a:ext cx="3794760" cy="201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7963" y="5694097"/>
            <a:ext cx="91440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RÃ©sultat de recherche d'images pour &quot;crown png&quot;">
            <a:extLst>
              <a:ext uri="{FF2B5EF4-FFF2-40B4-BE49-F238E27FC236}">
                <a16:creationId xmlns:a16="http://schemas.microsoft.com/office/drawing/2014/main" id="{7AFE7C76-8115-4CAC-A646-AE0DFC308E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51" b="18534"/>
          <a:stretch/>
        </p:blipFill>
        <p:spPr bwMode="auto">
          <a:xfrm>
            <a:off x="2411568" y="5746055"/>
            <a:ext cx="999537" cy="59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2422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515C89E-2183-4A3C-A280-E117012E36ED}"/>
              </a:ext>
            </a:extLst>
          </p:cNvPr>
          <p:cNvPicPr/>
          <p:nvPr/>
        </p:nvPicPr>
        <p:blipFill rotWithShape="1">
          <a:blip r:embed="rId2">
            <a:alphaModFix amt="35000"/>
          </a:blip>
          <a:srcRect l="18027" t="14256" r="20118" b="20628"/>
          <a:stretch/>
        </p:blipFill>
        <p:spPr bwMode="auto">
          <a:xfrm>
            <a:off x="1" y="0"/>
            <a:ext cx="12191999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B47D9F4-7D66-4C5A-885A-01BFDA851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u="sng" dirty="0"/>
              <a:t>Les cuistots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B8A7440-ACE0-45CF-9DA4-DC4047454D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39444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BE" dirty="0"/>
          </a:p>
          <a:p>
            <a:pPr marL="0" indent="0">
              <a:buNone/>
            </a:pPr>
            <a:endParaRPr lang="fr-BE" dirty="0"/>
          </a:p>
        </p:txBody>
      </p:sp>
      <p:pic>
        <p:nvPicPr>
          <p:cNvPr id="6" name="Image 5" descr="Une image contenant eau, personne, extérieur, femme&#10;&#10;Description générée automatiquement">
            <a:extLst>
              <a:ext uri="{FF2B5EF4-FFF2-40B4-BE49-F238E27FC236}">
                <a16:creationId xmlns:a16="http://schemas.microsoft.com/office/drawing/2014/main" id="{76A779CA-28E3-4BFA-B0C5-25EF257677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925" y="575646"/>
            <a:ext cx="2820425" cy="2865650"/>
          </a:xfrm>
          <a:prstGeom prst="rect">
            <a:avLst/>
          </a:prstGeom>
        </p:spPr>
      </p:pic>
      <p:pic>
        <p:nvPicPr>
          <p:cNvPr id="8" name="Image 7" descr="Une image contenant fenêtre, bâtiment, personne, arbre&#10;&#10;Description générée automatiquement">
            <a:extLst>
              <a:ext uri="{FF2B5EF4-FFF2-40B4-BE49-F238E27FC236}">
                <a16:creationId xmlns:a16="http://schemas.microsoft.com/office/drawing/2014/main" id="{E14C7F81-DA50-4C07-B1A9-E58A3A3368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6"/>
          <a:stretch/>
        </p:blipFill>
        <p:spPr>
          <a:xfrm>
            <a:off x="766483" y="1908507"/>
            <a:ext cx="2381123" cy="3228680"/>
          </a:xfrm>
          <a:prstGeom prst="rect">
            <a:avLst/>
          </a:prstGeom>
        </p:spPr>
      </p:pic>
      <p:pic>
        <p:nvPicPr>
          <p:cNvPr id="10" name="Image 9" descr="Une image contenant extérieur, personne, ciel, montagne&#10;&#10;Description générée automatiquement">
            <a:extLst>
              <a:ext uri="{FF2B5EF4-FFF2-40B4-BE49-F238E27FC236}">
                <a16:creationId xmlns:a16="http://schemas.microsoft.com/office/drawing/2014/main" id="{3325F3E7-A7F8-44BB-A8E5-D0CFAE4C93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083" y="1908507"/>
            <a:ext cx="2567065" cy="3228680"/>
          </a:xfrm>
          <a:prstGeom prst="rect">
            <a:avLst/>
          </a:prstGeom>
        </p:spPr>
      </p:pic>
      <p:pic>
        <p:nvPicPr>
          <p:cNvPr id="12" name="Image 11" descr="Une image contenant personne, intérieur, mur, femme&#10;&#10;Description générée automatiquement">
            <a:extLst>
              <a:ext uri="{FF2B5EF4-FFF2-40B4-BE49-F238E27FC236}">
                <a16:creationId xmlns:a16="http://schemas.microsoft.com/office/drawing/2014/main" id="{4C67C187-E742-479E-A232-978348DA1D2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4"/>
          <a:stretch/>
        </p:blipFill>
        <p:spPr>
          <a:xfrm>
            <a:off x="7501927" y="3731930"/>
            <a:ext cx="2820424" cy="2810513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7D21126-7AC1-4E14-B987-0C82B149F81C}"/>
              </a:ext>
            </a:extLst>
          </p:cNvPr>
          <p:cNvSpPr txBox="1"/>
          <p:nvPr/>
        </p:nvSpPr>
        <p:spPr>
          <a:xfrm>
            <a:off x="1196309" y="5324229"/>
            <a:ext cx="1533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000" dirty="0"/>
              <a:t>Lionceau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18F7650-A689-4A8B-8D21-122B8E8A0F0B}"/>
              </a:ext>
            </a:extLst>
          </p:cNvPr>
          <p:cNvSpPr txBox="1"/>
          <p:nvPr/>
        </p:nvSpPr>
        <p:spPr>
          <a:xfrm>
            <a:off x="3923245" y="5317882"/>
            <a:ext cx="1533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000" dirty="0"/>
              <a:t>Isard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A9B40CE-7201-45AC-B6F6-2EDCFE13609F}"/>
              </a:ext>
            </a:extLst>
          </p:cNvPr>
          <p:cNvSpPr txBox="1"/>
          <p:nvPr/>
        </p:nvSpPr>
        <p:spPr>
          <a:xfrm>
            <a:off x="10248753" y="5020015"/>
            <a:ext cx="1533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000" dirty="0"/>
              <a:t>Ocelot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2FFFE81-8D9C-4303-A193-36C5FCA5ADA3}"/>
              </a:ext>
            </a:extLst>
          </p:cNvPr>
          <p:cNvSpPr txBox="1"/>
          <p:nvPr/>
        </p:nvSpPr>
        <p:spPr>
          <a:xfrm>
            <a:off x="10248754" y="1909488"/>
            <a:ext cx="1533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000" dirty="0" err="1"/>
              <a:t>Taxidea</a:t>
            </a:r>
            <a:endParaRPr lang="fr-BE" sz="2000" dirty="0"/>
          </a:p>
        </p:txBody>
      </p:sp>
    </p:spTree>
    <p:extLst>
      <p:ext uri="{BB962C8B-B14F-4D97-AF65-F5344CB8AC3E}">
        <p14:creationId xmlns:p14="http://schemas.microsoft.com/office/powerpoint/2010/main" val="31994609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515C89E-2183-4A3C-A280-E117012E36ED}"/>
              </a:ext>
            </a:extLst>
          </p:cNvPr>
          <p:cNvPicPr/>
          <p:nvPr/>
        </p:nvPicPr>
        <p:blipFill rotWithShape="1">
          <a:blip r:embed="rId2">
            <a:alphaModFix amt="35000"/>
          </a:blip>
          <a:srcRect l="18027" t="14256" r="20118" b="20628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B47D9F4-7D66-4C5A-885A-01BFDA851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u="sng" dirty="0"/>
              <a:t>Y a-t-il des questions?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B8A7440-ACE0-45CF-9DA4-DC4047454D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39444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BE" dirty="0"/>
          </a:p>
          <a:p>
            <a:pPr marL="0" indent="0">
              <a:buNone/>
            </a:pPr>
            <a:endParaRPr lang="fr-BE" dirty="0"/>
          </a:p>
        </p:txBody>
      </p:sp>
      <p:pic>
        <p:nvPicPr>
          <p:cNvPr id="8" name="Image 7" descr="Une image contenant bâtiment&#10;&#10;Description générée automatiquement">
            <a:extLst>
              <a:ext uri="{FF2B5EF4-FFF2-40B4-BE49-F238E27FC236}">
                <a16:creationId xmlns:a16="http://schemas.microsoft.com/office/drawing/2014/main" id="{ADBC0EDB-0152-4E55-86B0-BC290C8BC6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195676" y="1008576"/>
            <a:ext cx="3800645" cy="595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258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515C89E-2183-4A3C-A280-E117012E36ED}"/>
              </a:ext>
            </a:extLst>
          </p:cNvPr>
          <p:cNvPicPr/>
          <p:nvPr/>
        </p:nvPicPr>
        <p:blipFill rotWithShape="1">
          <a:blip r:embed="rId3">
            <a:alphaModFix amt="30000"/>
          </a:blip>
          <a:srcRect l="18027" t="14256" r="20118" b="20628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B47D9F4-7D66-4C5A-885A-01BFDA851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u="sng" dirty="0"/>
              <a:t>Les fêtes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B8A7440-ACE0-45CF-9DA4-DC4047454D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98650"/>
            <a:ext cx="4876801" cy="1723548"/>
          </a:xfrm>
        </p:spPr>
        <p:txBody>
          <a:bodyPr>
            <a:normAutofit fontScale="92500" lnSpcReduction="20000"/>
          </a:bodyPr>
          <a:lstStyle/>
          <a:p>
            <a:r>
              <a:rPr lang="fr-BE" sz="2000" dirty="0"/>
              <a:t>Fourmis: « </a:t>
            </a:r>
            <a:r>
              <a:rPr lang="fr-BE" sz="2000" dirty="0" err="1"/>
              <a:t>Holi</a:t>
            </a:r>
            <a:r>
              <a:rPr lang="fr-BE" sz="2000" dirty="0"/>
              <a:t> </a:t>
            </a:r>
            <a:r>
              <a:rPr lang="fr-BE" sz="2000" dirty="0" err="1"/>
              <a:t>Color</a:t>
            </a:r>
            <a:r>
              <a:rPr lang="fr-BE" sz="2000" dirty="0"/>
              <a:t> Festival » en Inde</a:t>
            </a:r>
          </a:p>
          <a:p>
            <a:pPr marL="0" indent="0">
              <a:buNone/>
            </a:pPr>
            <a:endParaRPr lang="fr-BE" sz="2000" dirty="0"/>
          </a:p>
          <a:p>
            <a:r>
              <a:rPr lang="fr-BE" sz="2000" dirty="0"/>
              <a:t>Papillons: « 4th of July » aux Etats-Unis</a:t>
            </a:r>
          </a:p>
          <a:p>
            <a:pPr marL="0" indent="0">
              <a:buNone/>
            </a:pPr>
            <a:endParaRPr lang="fr-BE" sz="2000" dirty="0"/>
          </a:p>
          <a:p>
            <a:r>
              <a:rPr lang="fr-BE" sz="2000" dirty="0"/>
              <a:t>Criquets: « Carnaval de Rio » au Brésil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8218420-57A7-482B-AAC8-B710DF4E33B1}"/>
              </a:ext>
            </a:extLst>
          </p:cNvPr>
          <p:cNvSpPr txBox="1"/>
          <p:nvPr/>
        </p:nvSpPr>
        <p:spPr>
          <a:xfrm>
            <a:off x="6095999" y="1898649"/>
            <a:ext cx="487680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000" dirty="0"/>
              <a:t>Abeilles: « Dias de los </a:t>
            </a:r>
            <a:r>
              <a:rPr lang="fr-BE" sz="2000" dirty="0" err="1"/>
              <a:t>Muertos</a:t>
            </a:r>
            <a:r>
              <a:rPr lang="fr-BE" sz="2000" dirty="0"/>
              <a:t> » au Mexique</a:t>
            </a:r>
          </a:p>
          <a:p>
            <a:endParaRPr lang="fr-B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000" dirty="0"/>
              <a:t>Coccinelles: Nouvel An en Chine</a:t>
            </a:r>
          </a:p>
          <a:p>
            <a:endParaRPr lang="fr-B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000" dirty="0"/>
              <a:t>Chefs: Fête nationale de la Belgique</a:t>
            </a:r>
          </a:p>
          <a:p>
            <a:endParaRPr lang="fr-BE" dirty="0"/>
          </a:p>
        </p:txBody>
      </p:sp>
      <p:pic>
        <p:nvPicPr>
          <p:cNvPr id="6" name="Image 5" descr="RÃ©sultat de recherche d'images pour &quot;drapeau inde&quot;">
            <a:extLst>
              <a:ext uri="{FF2B5EF4-FFF2-40B4-BE49-F238E27FC236}">
                <a16:creationId xmlns:a16="http://schemas.microsoft.com/office/drawing/2014/main" id="{38B3BD90-F072-47FF-92AC-369F7CEC93B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78" y="4366026"/>
            <a:ext cx="1778473" cy="1226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 descr="Image associÃ©e">
            <a:extLst>
              <a:ext uri="{FF2B5EF4-FFF2-40B4-BE49-F238E27FC236}">
                <a16:creationId xmlns:a16="http://schemas.microsoft.com/office/drawing/2014/main" id="{E2BB3FBB-8906-44EC-ABA6-9CC4C9D8C93B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10"/>
          <a:stretch/>
        </p:blipFill>
        <p:spPr bwMode="auto">
          <a:xfrm>
            <a:off x="2315008" y="4363843"/>
            <a:ext cx="1778473" cy="122690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 9" descr="RÃ©sultat de recherche d'images pour &quot;drapeau brÃ©sil&quot;">
            <a:extLst>
              <a:ext uri="{FF2B5EF4-FFF2-40B4-BE49-F238E27FC236}">
                <a16:creationId xmlns:a16="http://schemas.microsoft.com/office/drawing/2014/main" id="{0638D787-EAC2-4807-9225-3BE64631444D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638" y="4370287"/>
            <a:ext cx="1778473" cy="1226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 descr="RÃ©sultat de recherche d'images pour &quot;drapeau mexique&quot;">
            <a:extLst>
              <a:ext uri="{FF2B5EF4-FFF2-40B4-BE49-F238E27FC236}">
                <a16:creationId xmlns:a16="http://schemas.microsoft.com/office/drawing/2014/main" id="{71BA64BD-1E5A-4723-AC22-3238F256111F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8" t="8163" r="3253" b="8844"/>
          <a:stretch/>
        </p:blipFill>
        <p:spPr bwMode="auto">
          <a:xfrm>
            <a:off x="6228268" y="4363843"/>
            <a:ext cx="1778472" cy="12269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 8" descr="RÃ©sultat de recherche d'images pour &quot;drapeau chine&quot;">
            <a:extLst>
              <a:ext uri="{FF2B5EF4-FFF2-40B4-BE49-F238E27FC236}">
                <a16:creationId xmlns:a16="http://schemas.microsoft.com/office/drawing/2014/main" id="{05358420-B00C-4018-8765-7DCD24D2801C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897" y="4363843"/>
            <a:ext cx="1778472" cy="1222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 10" descr="RÃ©sultat de recherche d'images pour &quot;drapeau belgique&quot;">
            <a:extLst>
              <a:ext uri="{FF2B5EF4-FFF2-40B4-BE49-F238E27FC236}">
                <a16:creationId xmlns:a16="http://schemas.microsoft.com/office/drawing/2014/main" id="{C7C1CB10-F801-406E-A9D3-8C0BF4AFE02B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1526" y="4360765"/>
            <a:ext cx="1778472" cy="12226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8701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515C89E-2183-4A3C-A280-E117012E36ED}"/>
              </a:ext>
            </a:extLst>
          </p:cNvPr>
          <p:cNvPicPr/>
          <p:nvPr/>
        </p:nvPicPr>
        <p:blipFill rotWithShape="1">
          <a:blip r:embed="rId3">
            <a:alphaModFix amt="35000"/>
          </a:blip>
          <a:srcRect l="18027" t="14256" r="20118" b="20628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B47D9F4-7D66-4C5A-885A-01BFDA851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u="sng" dirty="0"/>
              <a:t>Les dates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B8A7440-ACE0-45CF-9DA4-DC4047454D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spcAft>
                <a:spcPts val="600"/>
              </a:spcAft>
            </a:pPr>
            <a:r>
              <a:rPr lang="en-US" sz="2200" dirty="0" err="1">
                <a:solidFill>
                  <a:srgbClr val="000000"/>
                </a:solidFill>
              </a:rPr>
              <a:t>Vendredi</a:t>
            </a:r>
            <a:r>
              <a:rPr lang="en-US" sz="2200" dirty="0">
                <a:solidFill>
                  <a:srgbClr val="000000"/>
                </a:solidFill>
              </a:rPr>
              <a:t> 14 </a:t>
            </a:r>
            <a:r>
              <a:rPr lang="en-US" sz="2200" dirty="0" err="1">
                <a:solidFill>
                  <a:srgbClr val="000000"/>
                </a:solidFill>
              </a:rPr>
              <a:t>juin</a:t>
            </a:r>
            <a:r>
              <a:rPr lang="en-US" sz="2200" dirty="0">
                <a:solidFill>
                  <a:srgbClr val="000000"/>
                </a:solidFill>
              </a:rPr>
              <a:t>: documents </a:t>
            </a:r>
            <a:r>
              <a:rPr lang="en-US" sz="2200" dirty="0" err="1">
                <a:solidFill>
                  <a:srgbClr val="000000"/>
                </a:solidFill>
              </a:rPr>
              <a:t>remplis</a:t>
            </a:r>
            <a:r>
              <a:rPr lang="en-US" sz="2200" dirty="0">
                <a:solidFill>
                  <a:srgbClr val="000000"/>
                </a:solidFill>
              </a:rPr>
              <a:t> et </a:t>
            </a:r>
            <a:r>
              <a:rPr lang="en-US" sz="2200" dirty="0" err="1">
                <a:solidFill>
                  <a:srgbClr val="000000"/>
                </a:solidFill>
              </a:rPr>
              <a:t>paiement</a:t>
            </a:r>
            <a:r>
              <a:rPr lang="en-US" sz="2200" dirty="0">
                <a:solidFill>
                  <a:srgbClr val="000000"/>
                </a:solidFill>
              </a:rPr>
              <a:t>.</a:t>
            </a:r>
          </a:p>
          <a:p>
            <a:pPr marL="0" indent="0">
              <a:spcAft>
                <a:spcPts val="600"/>
              </a:spcAft>
              <a:buNone/>
            </a:pPr>
            <a:endParaRPr lang="en-US" sz="2200" dirty="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</a:rPr>
              <a:t>Mardi 16 </a:t>
            </a:r>
            <a:r>
              <a:rPr lang="en-US" sz="2200" dirty="0" err="1">
                <a:solidFill>
                  <a:srgbClr val="000000"/>
                </a:solidFill>
              </a:rPr>
              <a:t>juillet</a:t>
            </a:r>
            <a:r>
              <a:rPr lang="en-US" sz="2200" dirty="0">
                <a:solidFill>
                  <a:srgbClr val="000000"/>
                </a:solidFill>
              </a:rPr>
              <a:t>: </a:t>
            </a:r>
            <a:r>
              <a:rPr lang="en-US" sz="2200" dirty="0" err="1">
                <a:solidFill>
                  <a:srgbClr val="000000"/>
                </a:solidFill>
              </a:rPr>
              <a:t>départ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lutins</a:t>
            </a:r>
            <a:r>
              <a:rPr lang="en-US" sz="2200" dirty="0">
                <a:solidFill>
                  <a:srgbClr val="000000"/>
                </a:solidFill>
              </a:rPr>
              <a:t> 2007.</a:t>
            </a:r>
          </a:p>
          <a:p>
            <a:pPr lvl="1"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</a:rPr>
              <a:t>RDV au carpool de </a:t>
            </a:r>
            <a:r>
              <a:rPr lang="en-US" sz="2200" dirty="0" err="1">
                <a:solidFill>
                  <a:srgbClr val="000000"/>
                </a:solidFill>
              </a:rPr>
              <a:t>Kontich</a:t>
            </a:r>
            <a:r>
              <a:rPr lang="en-US" sz="2200" dirty="0">
                <a:solidFill>
                  <a:srgbClr val="000000"/>
                </a:solidFill>
              </a:rPr>
              <a:t> pour le </a:t>
            </a:r>
            <a:r>
              <a:rPr lang="en-US" sz="2200" dirty="0" err="1">
                <a:solidFill>
                  <a:srgbClr val="000000"/>
                </a:solidFill>
              </a:rPr>
              <a:t>départ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en</a:t>
            </a:r>
            <a:r>
              <a:rPr lang="en-US" sz="2200" dirty="0">
                <a:solidFill>
                  <a:srgbClr val="000000"/>
                </a:solidFill>
              </a:rPr>
              <a:t> co-</a:t>
            </a:r>
            <a:r>
              <a:rPr lang="en-US" sz="2200" dirty="0" err="1">
                <a:solidFill>
                  <a:srgbClr val="000000"/>
                </a:solidFill>
              </a:rPr>
              <a:t>voiturage</a:t>
            </a:r>
            <a:r>
              <a:rPr lang="en-US" sz="2200" dirty="0">
                <a:solidFill>
                  <a:srgbClr val="000000"/>
                </a:solidFill>
              </a:rPr>
              <a:t>.</a:t>
            </a:r>
          </a:p>
          <a:p>
            <a:pPr marL="457200" lvl="1" indent="0">
              <a:spcAft>
                <a:spcPts val="600"/>
              </a:spcAft>
              <a:buNone/>
            </a:pPr>
            <a:endParaRPr lang="en-US" sz="2200" dirty="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200" dirty="0" err="1">
                <a:solidFill>
                  <a:srgbClr val="000000"/>
                </a:solidFill>
              </a:rPr>
              <a:t>Jeudi</a:t>
            </a:r>
            <a:r>
              <a:rPr lang="en-US" sz="2200" dirty="0">
                <a:solidFill>
                  <a:srgbClr val="000000"/>
                </a:solidFill>
              </a:rPr>
              <a:t> 18 </a:t>
            </a:r>
            <a:r>
              <a:rPr lang="en-US" sz="2200" dirty="0" err="1">
                <a:solidFill>
                  <a:srgbClr val="000000"/>
                </a:solidFill>
              </a:rPr>
              <a:t>juillet</a:t>
            </a:r>
            <a:r>
              <a:rPr lang="en-US" sz="2200" dirty="0">
                <a:solidFill>
                  <a:srgbClr val="000000"/>
                </a:solidFill>
              </a:rPr>
              <a:t>: </a:t>
            </a:r>
            <a:r>
              <a:rPr lang="en-US" sz="2200" dirty="0" err="1">
                <a:solidFill>
                  <a:srgbClr val="000000"/>
                </a:solidFill>
              </a:rPr>
              <a:t>départ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lutins</a:t>
            </a:r>
            <a:r>
              <a:rPr lang="en-US" sz="2200" dirty="0">
                <a:solidFill>
                  <a:srgbClr val="000000"/>
                </a:solidFill>
              </a:rPr>
              <a:t>.</a:t>
            </a:r>
          </a:p>
          <a:p>
            <a:pPr lvl="1"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</a:rPr>
              <a:t>RDV au carpool de </a:t>
            </a:r>
            <a:r>
              <a:rPr lang="en-US" sz="2200" dirty="0" err="1">
                <a:solidFill>
                  <a:srgbClr val="000000"/>
                </a:solidFill>
              </a:rPr>
              <a:t>Kontich</a:t>
            </a:r>
            <a:r>
              <a:rPr lang="en-US" sz="2200" dirty="0">
                <a:solidFill>
                  <a:srgbClr val="000000"/>
                </a:solidFill>
              </a:rPr>
              <a:t> pour le </a:t>
            </a:r>
            <a:r>
              <a:rPr lang="en-US" sz="2200" dirty="0" err="1">
                <a:solidFill>
                  <a:srgbClr val="000000"/>
                </a:solidFill>
              </a:rPr>
              <a:t>départ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en</a:t>
            </a:r>
            <a:r>
              <a:rPr lang="en-US" sz="2200" dirty="0">
                <a:solidFill>
                  <a:srgbClr val="000000"/>
                </a:solidFill>
              </a:rPr>
              <a:t> bus.</a:t>
            </a:r>
          </a:p>
          <a:p>
            <a:pPr marL="457200" lvl="1" indent="0">
              <a:spcAft>
                <a:spcPts val="600"/>
              </a:spcAft>
              <a:buNone/>
            </a:pPr>
            <a:endParaRPr lang="en-US" sz="2200" dirty="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</a:rPr>
              <a:t>Dimanche 28 </a:t>
            </a:r>
            <a:r>
              <a:rPr lang="en-US" sz="2200" dirty="0" err="1">
                <a:solidFill>
                  <a:srgbClr val="000000"/>
                </a:solidFill>
              </a:rPr>
              <a:t>juillet</a:t>
            </a:r>
            <a:r>
              <a:rPr lang="en-US" sz="2200" dirty="0">
                <a:solidFill>
                  <a:srgbClr val="000000"/>
                </a:solidFill>
              </a:rPr>
              <a:t>: </a:t>
            </a:r>
            <a:r>
              <a:rPr lang="en-US" sz="2200" dirty="0" err="1">
                <a:solidFill>
                  <a:srgbClr val="000000"/>
                </a:solidFill>
              </a:rPr>
              <a:t>visite</a:t>
            </a:r>
            <a:r>
              <a:rPr lang="en-US" sz="2200" dirty="0">
                <a:solidFill>
                  <a:srgbClr val="000000"/>
                </a:solidFill>
              </a:rPr>
              <a:t> parents.</a:t>
            </a:r>
          </a:p>
          <a:p>
            <a:pPr lvl="1"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</a:rPr>
              <a:t>RDV à </a:t>
            </a:r>
            <a:r>
              <a:rPr lang="en-US" sz="2200" dirty="0" err="1">
                <a:solidFill>
                  <a:srgbClr val="000000"/>
                </a:solidFill>
              </a:rPr>
              <a:t>Sauville</a:t>
            </a:r>
            <a:r>
              <a:rPr lang="en-US" sz="2200" dirty="0">
                <a:solidFill>
                  <a:srgbClr val="000000"/>
                </a:solidFill>
              </a:rPr>
              <a:t> pour </a:t>
            </a:r>
            <a:r>
              <a:rPr lang="en-US" sz="2200" dirty="0" err="1">
                <a:solidFill>
                  <a:srgbClr val="000000"/>
                </a:solidFill>
              </a:rPr>
              <a:t>cloturer</a:t>
            </a:r>
            <a:r>
              <a:rPr lang="en-US" sz="2200" dirty="0">
                <a:solidFill>
                  <a:srgbClr val="000000"/>
                </a:solidFill>
              </a:rPr>
              <a:t> le camp ensemble.</a:t>
            </a:r>
          </a:p>
          <a:p>
            <a:pPr marL="0" indent="0">
              <a:buNone/>
            </a:pPr>
            <a:endParaRPr lang="fr-BE" dirty="0"/>
          </a:p>
        </p:txBody>
      </p:sp>
      <p:pic>
        <p:nvPicPr>
          <p:cNvPr id="4098" name="Picture 2" descr="RÃ©sultat de recherche d'images pour &quot;carpool logo&quot;">
            <a:extLst>
              <a:ext uri="{FF2B5EF4-FFF2-40B4-BE49-F238E27FC236}">
                <a16:creationId xmlns:a16="http://schemas.microsoft.com/office/drawing/2014/main" id="{FBB0A4A8-F175-47CF-A6A7-92DFDFC7C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2631" y="2083989"/>
            <a:ext cx="1210083" cy="1412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Ã©sultat de recherche d'images pour &quot;bus for kids logo&quot;">
            <a:extLst>
              <a:ext uri="{FF2B5EF4-FFF2-40B4-BE49-F238E27FC236}">
                <a16:creationId xmlns:a16="http://schemas.microsoft.com/office/drawing/2014/main" id="{2208DFC2-0221-4C0C-AC74-B00DD57DB7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t="59061" r="20669" b="10600"/>
          <a:stretch/>
        </p:blipFill>
        <p:spPr bwMode="auto">
          <a:xfrm>
            <a:off x="9121549" y="3754442"/>
            <a:ext cx="223224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385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515C89E-2183-4A3C-A280-E117012E36ED}"/>
              </a:ext>
            </a:extLst>
          </p:cNvPr>
          <p:cNvPicPr/>
          <p:nvPr/>
        </p:nvPicPr>
        <p:blipFill rotWithShape="1">
          <a:blip r:embed="rId2">
            <a:alphaModFix amt="35000"/>
          </a:blip>
          <a:srcRect l="18027" t="14256" r="20118" b="20628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B47D9F4-7D66-4C5A-885A-01BFDA851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u="sng" dirty="0"/>
              <a:t>La visite parents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B8A7440-ACE0-45CF-9DA4-DC4047454D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08808"/>
            <a:ext cx="10515600" cy="478256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fr-BE" sz="2700" u="sng" dirty="0"/>
              <a:t>Dimanche 28 juillet 2019</a:t>
            </a:r>
          </a:p>
          <a:p>
            <a:pPr marL="0" indent="0">
              <a:buNone/>
            </a:pPr>
            <a:endParaRPr lang="fr-BE" sz="2700" u="sng" dirty="0"/>
          </a:p>
          <a:p>
            <a:pPr marL="0" indent="0">
              <a:buNone/>
            </a:pPr>
            <a:r>
              <a:rPr lang="fr-BE" sz="2700" dirty="0"/>
              <a:t>11h00 accueil</a:t>
            </a:r>
          </a:p>
          <a:p>
            <a:pPr marL="0" indent="0">
              <a:buNone/>
            </a:pPr>
            <a:r>
              <a:rPr lang="fr-BE" sz="2700" dirty="0"/>
              <a:t>11h30 messe</a:t>
            </a:r>
          </a:p>
          <a:p>
            <a:pPr marL="0" indent="0">
              <a:buNone/>
            </a:pPr>
            <a:r>
              <a:rPr lang="fr-BE" sz="2700" dirty="0"/>
              <a:t>13h lunch</a:t>
            </a:r>
          </a:p>
          <a:p>
            <a:pPr marL="0" indent="0">
              <a:buNone/>
            </a:pPr>
            <a:r>
              <a:rPr lang="fr-BE" sz="2700" dirty="0"/>
              <a:t>14h rassemblement</a:t>
            </a:r>
          </a:p>
          <a:p>
            <a:pPr marL="0" indent="0">
              <a:buNone/>
            </a:pPr>
            <a:endParaRPr lang="fr-BE" sz="2700" dirty="0"/>
          </a:p>
          <a:p>
            <a:pPr marL="0" indent="0">
              <a:buNone/>
            </a:pPr>
            <a:r>
              <a:rPr lang="fr-BE" sz="2700" dirty="0"/>
              <a:t>Fin prévu vers 15h30</a:t>
            </a:r>
          </a:p>
          <a:p>
            <a:pPr marL="0" indent="0">
              <a:buNone/>
            </a:pPr>
            <a:endParaRPr lang="fr-BE" sz="2700" dirty="0"/>
          </a:p>
          <a:p>
            <a:pPr marL="0" indent="0">
              <a:buNone/>
            </a:pPr>
            <a:endParaRPr lang="fr-BE" sz="2700" dirty="0"/>
          </a:p>
          <a:p>
            <a:pPr marL="0" indent="0">
              <a:buNone/>
            </a:pPr>
            <a:endParaRPr lang="fr-BE" sz="2700" dirty="0"/>
          </a:p>
          <a:p>
            <a:pPr marL="0" indent="0">
              <a:buNone/>
            </a:pPr>
            <a:r>
              <a:rPr lang="fr-BE" sz="2700" dirty="0"/>
              <a:t>5€ PAF par personne à verser sur le compte. (Pas pour les lutins)</a:t>
            </a:r>
          </a:p>
          <a:p>
            <a:pPr marL="0" indent="0">
              <a:buNone/>
            </a:pPr>
            <a:endParaRPr lang="fr-BE" dirty="0"/>
          </a:p>
          <a:p>
            <a:pPr marL="0" indent="0">
              <a:buNone/>
            </a:pPr>
            <a:endParaRPr lang="fr-BE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5105BE8-EFD8-457A-B016-4BB0E327F0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0" t="16894"/>
          <a:stretch/>
        </p:blipFill>
        <p:spPr>
          <a:xfrm>
            <a:off x="6095999" y="1896547"/>
            <a:ext cx="4782994" cy="28058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482233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47D9F4-7D66-4C5A-885A-01BFDA851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u="sng" dirty="0"/>
              <a:t>L’endroit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D1126BC-63D7-4EBA-BDF5-4C8FC17ED39F}"/>
              </a:ext>
            </a:extLst>
          </p:cNvPr>
          <p:cNvPicPr/>
          <p:nvPr/>
        </p:nvPicPr>
        <p:blipFill rotWithShape="1">
          <a:blip r:embed="rId2">
            <a:alphaModFix amt="30000"/>
          </a:blip>
          <a:srcRect l="18027" t="14256" r="20118" b="20628"/>
          <a:stretch/>
        </p:blipFill>
        <p:spPr bwMode="auto">
          <a:xfrm>
            <a:off x="1" y="0"/>
            <a:ext cx="12191999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32" name="Picture 8" descr="Lâimage contient peut-ÃªtreÂ : une personne ou plus, ciel, plein air et nature">
            <a:extLst>
              <a:ext uri="{FF2B5EF4-FFF2-40B4-BE49-F238E27FC236}">
                <a16:creationId xmlns:a16="http://schemas.microsoft.com/office/drawing/2014/main" id="{4F5839A1-B735-4D15-99A6-BB152FB9CB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6" b="9246"/>
          <a:stretch/>
        </p:blipFill>
        <p:spPr bwMode="auto">
          <a:xfrm>
            <a:off x="2768244" y="2161966"/>
            <a:ext cx="2502281" cy="289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âimage contient peut-ÃªtreÂ : plein air et intÃ©rieur">
            <a:extLst>
              <a:ext uri="{FF2B5EF4-FFF2-40B4-BE49-F238E27FC236}">
                <a16:creationId xmlns:a16="http://schemas.microsoft.com/office/drawing/2014/main" id="{57B79C3F-E920-4B3B-B11F-EA67B1D9E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506" y="2161966"/>
            <a:ext cx="2502281" cy="289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Lâimage contient peut-ÃªtreÂ : 3 personnes, personnes souriantes, personnes debout, arbre, plein air et nature">
            <a:extLst>
              <a:ext uri="{FF2B5EF4-FFF2-40B4-BE49-F238E27FC236}">
                <a16:creationId xmlns:a16="http://schemas.microsoft.com/office/drawing/2014/main" id="{2104E96B-A352-4204-8214-837CE7A86E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6" r="29590"/>
          <a:stretch/>
        </p:blipFill>
        <p:spPr bwMode="auto">
          <a:xfrm>
            <a:off x="132982" y="2161966"/>
            <a:ext cx="2502281" cy="289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1CC24E7-C17B-4598-A4C7-FAAC350441E6}"/>
              </a:ext>
            </a:extLst>
          </p:cNvPr>
          <p:cNvSpPr txBox="1"/>
          <p:nvPr/>
        </p:nvSpPr>
        <p:spPr>
          <a:xfrm>
            <a:off x="2744587" y="5523910"/>
            <a:ext cx="6702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dirty="0"/>
              <a:t>Sauville (les Ardennes françaises) - 225km - 2h30 à 3h de route</a:t>
            </a:r>
          </a:p>
        </p:txBody>
      </p:sp>
      <p:pic>
        <p:nvPicPr>
          <p:cNvPr id="1034" name="Picture 10" descr="Lâimage contient peut-ÃªtreÂ : ciel, herbe, nuage, plein air et nature">
            <a:extLst>
              <a:ext uri="{FF2B5EF4-FFF2-40B4-BE49-F238E27FC236}">
                <a16:creationId xmlns:a16="http://schemas.microsoft.com/office/drawing/2014/main" id="{B805D3FF-4471-47F0-9FE2-1FAA67E0C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768" y="2161966"/>
            <a:ext cx="3855743" cy="289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33384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515C89E-2183-4A3C-A280-E117012E36ED}"/>
              </a:ext>
            </a:extLst>
          </p:cNvPr>
          <p:cNvPicPr/>
          <p:nvPr/>
        </p:nvPicPr>
        <p:blipFill rotWithShape="1">
          <a:blip r:embed="rId2">
            <a:alphaModFix amt="35000"/>
          </a:blip>
          <a:srcRect l="18027" t="14256" r="20118" b="20628"/>
          <a:stretch/>
        </p:blipFill>
        <p:spPr bwMode="auto">
          <a:xfrm>
            <a:off x="1" y="0"/>
            <a:ext cx="12191999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B47D9F4-7D66-4C5A-885A-01BFDA851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u="sng" dirty="0"/>
              <a:t>Les activités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B8A7440-ACE0-45CF-9DA4-DC4047454D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0596" y="4861659"/>
            <a:ext cx="5272579" cy="163121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BE" sz="2000" u="sng" dirty="0"/>
              <a:t>Tanières</a:t>
            </a:r>
          </a:p>
          <a:p>
            <a:pPr marL="0" indent="0" algn="just">
              <a:buNone/>
            </a:pPr>
            <a:r>
              <a:rPr lang="fr-BE" sz="2000" dirty="0"/>
              <a:t>Les lutins travailleront pendant 10 jours à leur tanière. Une petite construction dans le bois.</a:t>
            </a:r>
          </a:p>
          <a:p>
            <a:pPr marL="0" indent="0" algn="just">
              <a:buNone/>
            </a:pPr>
            <a:r>
              <a:rPr lang="fr-BE" sz="2000" dirty="0"/>
              <a:t>Dans la tanière les lutins ajouteront des éléments de leur fête/ pays.</a:t>
            </a:r>
          </a:p>
          <a:p>
            <a:pPr marL="0" indent="0">
              <a:buNone/>
            </a:pPr>
            <a:endParaRPr lang="fr-BE" sz="2000" u="sng" dirty="0"/>
          </a:p>
          <a:p>
            <a:pPr marL="0" indent="0">
              <a:buNone/>
            </a:pPr>
            <a:endParaRPr lang="fr-BE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0CF80CC-6AB3-485D-AFDD-966BF8495826}"/>
              </a:ext>
            </a:extLst>
          </p:cNvPr>
          <p:cNvSpPr txBox="1"/>
          <p:nvPr/>
        </p:nvSpPr>
        <p:spPr>
          <a:xfrm>
            <a:off x="6204011" y="1411550"/>
            <a:ext cx="52966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BE" sz="2000" u="sng" dirty="0"/>
              <a:t>Concours cuisine</a:t>
            </a:r>
          </a:p>
          <a:p>
            <a:pPr algn="just"/>
            <a:r>
              <a:rPr lang="fr-BE" sz="2000" dirty="0"/>
              <a:t>Chaque sizaine préparera </a:t>
            </a:r>
            <a:r>
              <a:rPr lang="fr-BE" sz="2000" u="sng" dirty="0"/>
              <a:t>un</a:t>
            </a:r>
            <a:r>
              <a:rPr lang="fr-BE" sz="2000" dirty="0"/>
              <a:t> plat traditionnel de son pays. Les lutins pourront déguster toutes les cuisines différentes. </a:t>
            </a:r>
          </a:p>
          <a:p>
            <a:pPr algn="just"/>
            <a:r>
              <a:rPr lang="fr-BE" sz="2000" dirty="0"/>
              <a:t>Les chefs s’occupent des desserts!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753E54E-C0EF-4359-982E-0E7F769AE004}"/>
              </a:ext>
            </a:extLst>
          </p:cNvPr>
          <p:cNvSpPr txBox="1"/>
          <p:nvPr/>
        </p:nvSpPr>
        <p:spPr>
          <a:xfrm>
            <a:off x="838200" y="3199681"/>
            <a:ext cx="508320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BE" sz="2000" u="sng" dirty="0"/>
              <a:t>Lutins </a:t>
            </a:r>
            <a:r>
              <a:rPr lang="fr-BE" sz="2000" u="sng" dirty="0" err="1"/>
              <a:t>got</a:t>
            </a:r>
            <a:r>
              <a:rPr lang="fr-BE" sz="2000" u="sng" dirty="0"/>
              <a:t> talent</a:t>
            </a:r>
          </a:p>
          <a:p>
            <a:pPr algn="just"/>
            <a:r>
              <a:rPr lang="fr-BE" sz="2000" dirty="0"/>
              <a:t>Cette année nous sommes à la recherche de plein de talents différents.</a:t>
            </a:r>
          </a:p>
          <a:p>
            <a:pPr algn="just"/>
            <a:r>
              <a:rPr lang="fr-BE" sz="2000" dirty="0"/>
              <a:t>Danse, chant, théâtre, sketch, gym, magie, …</a:t>
            </a:r>
          </a:p>
          <a:p>
            <a:pPr algn="just"/>
            <a:endParaRPr lang="fr-BE" sz="2000" dirty="0"/>
          </a:p>
          <a:p>
            <a:pPr algn="just"/>
            <a:r>
              <a:rPr lang="fr-BE" sz="2000" dirty="0"/>
              <a:t>Vos </a:t>
            </a:r>
            <a:r>
              <a:rPr lang="fr-BE" sz="2000" dirty="0" err="1"/>
              <a:t>sizainnières</a:t>
            </a:r>
            <a:r>
              <a:rPr lang="fr-BE" sz="2000" dirty="0"/>
              <a:t> veilleront à ce que tout le monde ait un petit groupe!</a:t>
            </a:r>
          </a:p>
        </p:txBody>
      </p:sp>
      <p:pic>
        <p:nvPicPr>
          <p:cNvPr id="3076" name="Picture 4" descr="RÃ©sultat de recherche d'images pour &quot;food festival&quot;">
            <a:extLst>
              <a:ext uri="{FF2B5EF4-FFF2-40B4-BE49-F238E27FC236}">
                <a16:creationId xmlns:a16="http://schemas.microsoft.com/office/drawing/2014/main" id="{C9591A27-15FA-4A84-B2F5-B0580D4D0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596" y="3102238"/>
            <a:ext cx="2256844" cy="155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03E3E1A-2C0E-4B1B-B6C9-F387E9BF0C1C}"/>
              </a:ext>
            </a:extLst>
          </p:cNvPr>
          <p:cNvSpPr txBox="1"/>
          <p:nvPr/>
        </p:nvSpPr>
        <p:spPr>
          <a:xfrm>
            <a:off x="838200" y="1411550"/>
            <a:ext cx="45276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BE" sz="2000" u="sng" dirty="0"/>
              <a:t>Réunion en sizaine</a:t>
            </a:r>
          </a:p>
          <a:p>
            <a:pPr algn="just"/>
            <a:r>
              <a:rPr lang="fr-BE" sz="2000" dirty="0"/>
              <a:t>Avant le début de camp votre </a:t>
            </a:r>
            <a:r>
              <a:rPr lang="fr-BE" sz="2000" dirty="0" err="1"/>
              <a:t>sizainière</a:t>
            </a:r>
            <a:r>
              <a:rPr lang="fr-BE" sz="2000" dirty="0"/>
              <a:t> organisera une petite réunion pour préparer la veillée, le concours cuisine et les tanières.</a:t>
            </a:r>
          </a:p>
        </p:txBody>
      </p:sp>
      <p:pic>
        <p:nvPicPr>
          <p:cNvPr id="11" name="Picture 6" descr="RÃ©sultat de recherche d'images pour &quot;got talent logo png&quot;">
            <a:extLst>
              <a:ext uri="{FF2B5EF4-FFF2-40B4-BE49-F238E27FC236}">
                <a16:creationId xmlns:a16="http://schemas.microsoft.com/office/drawing/2014/main" id="{BE0EBF3C-E9FD-45A2-9677-783231E09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488" y="5603365"/>
            <a:ext cx="2535315" cy="100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18393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515C89E-2183-4A3C-A280-E117012E36ED}"/>
              </a:ext>
            </a:extLst>
          </p:cNvPr>
          <p:cNvPicPr/>
          <p:nvPr/>
        </p:nvPicPr>
        <p:blipFill rotWithShape="1">
          <a:blip r:embed="rId2">
            <a:alphaModFix amt="35000"/>
          </a:blip>
          <a:srcRect l="18027" t="14256" r="20118" b="20628"/>
          <a:stretch/>
        </p:blipFill>
        <p:spPr bwMode="auto">
          <a:xfrm>
            <a:off x="0" y="-8733"/>
            <a:ext cx="12191999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B47D9F4-7D66-4C5A-885A-01BFDA851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u="sng" dirty="0"/>
              <a:t>Les aspects pratiques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B8A7440-ACE0-45CF-9DA4-DC4047454D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394445"/>
          </a:xfrm>
        </p:spPr>
        <p:txBody>
          <a:bodyPr/>
          <a:lstStyle/>
          <a:p>
            <a:pPr marL="0" indent="0">
              <a:buNone/>
            </a:pPr>
            <a:endParaRPr lang="fr-BE" dirty="0"/>
          </a:p>
          <a:p>
            <a:pPr marL="0" indent="0">
              <a:buNone/>
            </a:pPr>
            <a:endParaRPr lang="fr-BE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28CE104-E7C1-43FD-86C1-49710FC67D3E}"/>
              </a:ext>
            </a:extLst>
          </p:cNvPr>
          <p:cNvSpPr txBox="1"/>
          <p:nvPr/>
        </p:nvSpPr>
        <p:spPr>
          <a:xfrm>
            <a:off x="838199" y="1379293"/>
            <a:ext cx="56868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u="sng" dirty="0"/>
              <a:t>Budget</a:t>
            </a:r>
          </a:p>
          <a:p>
            <a:r>
              <a:rPr lang="fr-BE" sz="2000" dirty="0"/>
              <a:t>180€ pour les lutins 2007.</a:t>
            </a:r>
          </a:p>
          <a:p>
            <a:r>
              <a:rPr lang="fr-BE" sz="2000" dirty="0"/>
              <a:t>150€ pour les lutins.</a:t>
            </a:r>
          </a:p>
          <a:p>
            <a:r>
              <a:rPr lang="fr-BE" sz="2000" dirty="0"/>
              <a:t>Compris dans le budget: repas, matérielle, transport, activité, charges,  etc.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257F080E-60D5-42AF-BFA6-328624C056E6}"/>
              </a:ext>
            </a:extLst>
          </p:cNvPr>
          <p:cNvSpPr txBox="1">
            <a:spLocks/>
          </p:cNvSpPr>
          <p:nvPr/>
        </p:nvSpPr>
        <p:spPr>
          <a:xfrm>
            <a:off x="767178" y="352284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BE" u="sng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81704F4E-A388-4C5E-B9E4-6A3BC0B9E7F5}"/>
              </a:ext>
            </a:extLst>
          </p:cNvPr>
          <p:cNvSpPr txBox="1">
            <a:spLocks/>
          </p:cNvSpPr>
          <p:nvPr/>
        </p:nvSpPr>
        <p:spPr>
          <a:xfrm>
            <a:off x="855214" y="291605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BE" u="sng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000F497-FC30-41C9-9C91-1D93B62B3A9B}"/>
              </a:ext>
            </a:extLst>
          </p:cNvPr>
          <p:cNvSpPr txBox="1"/>
          <p:nvPr/>
        </p:nvSpPr>
        <p:spPr>
          <a:xfrm>
            <a:off x="909222" y="3439218"/>
            <a:ext cx="50839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u="sng" dirty="0"/>
              <a:t>Sac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000" dirty="0"/>
              <a:t>Sacs dans le bus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000" dirty="0"/>
              <a:t>Sac de voyage (pas de valises, ni sacs à dos)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000" dirty="0"/>
              <a:t>Faire le sacs </a:t>
            </a:r>
            <a:r>
              <a:rPr lang="fr-BE" sz="2000" u="sng" dirty="0"/>
              <a:t>avec</a:t>
            </a:r>
            <a:r>
              <a:rPr lang="fr-BE" sz="2000" dirty="0"/>
              <a:t> les lutins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000" dirty="0"/>
              <a:t>Vêtements dans sacs séparés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000" dirty="0"/>
              <a:t>Marquer les affaires</a:t>
            </a:r>
          </a:p>
        </p:txBody>
      </p:sp>
      <p:pic>
        <p:nvPicPr>
          <p:cNvPr id="12" name="Picture 8" descr="RÃ©sultat de recherche d'images pour &quot;eastpak sac de voyage png&quot;">
            <a:extLst>
              <a:ext uri="{FF2B5EF4-FFF2-40B4-BE49-F238E27FC236}">
                <a16:creationId xmlns:a16="http://schemas.microsoft.com/office/drawing/2014/main" id="{5E95EE8C-DFC0-4B37-A9EC-1585415107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4" r="4185"/>
          <a:stretch/>
        </p:blipFill>
        <p:spPr bwMode="auto">
          <a:xfrm>
            <a:off x="3451195" y="5086913"/>
            <a:ext cx="1855819" cy="147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C794E8EF-EA7D-4E6E-B965-65E9A8D8E519}"/>
              </a:ext>
            </a:extLst>
          </p:cNvPr>
          <p:cNvSpPr txBox="1"/>
          <p:nvPr/>
        </p:nvSpPr>
        <p:spPr>
          <a:xfrm>
            <a:off x="7776099" y="3698556"/>
            <a:ext cx="40053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u="sng" dirty="0"/>
              <a:t>Les médicaments</a:t>
            </a:r>
          </a:p>
          <a:p>
            <a:r>
              <a:rPr lang="fr-BE" dirty="0"/>
              <a:t>A noter sur la boîte:</a:t>
            </a:r>
          </a:p>
          <a:p>
            <a:pPr marL="285750" indent="-285750">
              <a:buFontTx/>
              <a:buChar char="-"/>
            </a:pPr>
            <a:r>
              <a:rPr lang="fr-BE" dirty="0"/>
              <a:t>Nom</a:t>
            </a:r>
          </a:p>
          <a:p>
            <a:pPr marL="285750" indent="-285750">
              <a:buFontTx/>
              <a:buChar char="-"/>
            </a:pPr>
            <a:r>
              <a:rPr lang="fr-BE" dirty="0"/>
              <a:t>Dose et nombre de fois par jour</a:t>
            </a:r>
          </a:p>
          <a:p>
            <a:pPr marL="285750" indent="-285750">
              <a:buFontTx/>
              <a:buChar char="-"/>
            </a:pPr>
            <a:r>
              <a:rPr lang="fr-BE" dirty="0"/>
              <a:t>Heure</a:t>
            </a:r>
          </a:p>
          <a:p>
            <a:endParaRPr lang="fr-BE" dirty="0"/>
          </a:p>
          <a:p>
            <a:r>
              <a:rPr lang="fr-BE" dirty="0"/>
              <a:t>!! Uniquement les médicaments essentiels.</a:t>
            </a:r>
          </a:p>
        </p:txBody>
      </p:sp>
      <p:pic>
        <p:nvPicPr>
          <p:cNvPr id="19" name="Image 18" descr="RÃ©sultat de recherche d'images pour &quot;envelope png&quot;">
            <a:extLst>
              <a:ext uri="{FF2B5EF4-FFF2-40B4-BE49-F238E27FC236}">
                <a16:creationId xmlns:a16="http://schemas.microsoft.com/office/drawing/2014/main" id="{6182F4A2-5810-458A-AD26-77154F89FEFE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037" y="1211535"/>
            <a:ext cx="3394230" cy="226949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25190C48-722E-48B7-930E-F8EF642C31BC}"/>
              </a:ext>
            </a:extLst>
          </p:cNvPr>
          <p:cNvSpPr txBox="1"/>
          <p:nvPr/>
        </p:nvSpPr>
        <p:spPr>
          <a:xfrm>
            <a:off x="7363286" y="318912"/>
            <a:ext cx="981724" cy="393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BE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BD258A0-6367-4394-B3DC-EFB42C8AC13F}"/>
              </a:ext>
            </a:extLst>
          </p:cNvPr>
          <p:cNvSpPr txBox="1"/>
          <p:nvPr/>
        </p:nvSpPr>
        <p:spPr>
          <a:xfrm>
            <a:off x="8069799" y="1390232"/>
            <a:ext cx="29607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u="sng" dirty="0"/>
              <a:t>La poste</a:t>
            </a:r>
          </a:p>
          <a:p>
            <a:r>
              <a:rPr lang="fr-BE" dirty="0"/>
              <a:t>Commander le nombre de timbres que vous souhaitez pour votre fille. Les chefs iront acheter des timbres français.</a:t>
            </a:r>
          </a:p>
          <a:p>
            <a:endParaRPr lang="fr-BE" u="sng" dirty="0"/>
          </a:p>
          <a:p>
            <a:endParaRPr lang="fr-BE" u="sng" dirty="0"/>
          </a:p>
        </p:txBody>
      </p:sp>
    </p:spTree>
    <p:extLst>
      <p:ext uri="{BB962C8B-B14F-4D97-AF65-F5344CB8AC3E}">
        <p14:creationId xmlns:p14="http://schemas.microsoft.com/office/powerpoint/2010/main" val="32012308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515C89E-2183-4A3C-A280-E117012E36ED}"/>
              </a:ext>
            </a:extLst>
          </p:cNvPr>
          <p:cNvPicPr/>
          <p:nvPr/>
        </p:nvPicPr>
        <p:blipFill rotWithShape="1">
          <a:blip r:embed="rId2">
            <a:alphaModFix amt="35000"/>
          </a:blip>
          <a:srcRect l="18027" t="14256" r="20118" b="20628"/>
          <a:stretch/>
        </p:blipFill>
        <p:spPr bwMode="auto">
          <a:xfrm>
            <a:off x="1" y="0"/>
            <a:ext cx="12191999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B47D9F4-7D66-4C5A-885A-01BFDA851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u="sng" dirty="0"/>
              <a:t>Quelques règles de vie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B8A7440-ACE0-45CF-9DA4-DC4047454D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89149"/>
            <a:ext cx="6121893" cy="4403726"/>
          </a:xfrm>
        </p:spPr>
        <p:txBody>
          <a:bodyPr>
            <a:noAutofit/>
          </a:bodyPr>
          <a:lstStyle/>
          <a:p>
            <a:pPr algn="just"/>
            <a:r>
              <a:rPr lang="fr-BE" sz="2000" dirty="0"/>
              <a:t>Le camp est un engagement: présent dès le début du camp jusqu’à la fin.</a:t>
            </a:r>
          </a:p>
          <a:p>
            <a:pPr algn="just"/>
            <a:r>
              <a:rPr lang="fr-BE" sz="2000" dirty="0"/>
              <a:t>Au camp nous vivons entre nous! </a:t>
            </a:r>
            <a:r>
              <a:rPr lang="fr-BE" sz="2000" dirty="0">
                <a:sym typeface="Wingdings" panose="05000000000000000000" pitchFamily="2" charset="2"/>
              </a:rPr>
              <a:t> Pas de visites.</a:t>
            </a:r>
          </a:p>
          <a:p>
            <a:pPr algn="just"/>
            <a:r>
              <a:rPr lang="fr-BE" sz="2000" dirty="0"/>
              <a:t>Ce que nous n’avons pas besoin au camp: téléphones, tablettes, argent de poche, montres/</a:t>
            </a:r>
          </a:p>
          <a:p>
            <a:pPr algn="just"/>
            <a:r>
              <a:rPr lang="fr-BE" sz="2000" dirty="0"/>
              <a:t>Nous adorons les lutins, mais pas les poux! </a:t>
            </a:r>
            <a:endParaRPr lang="fr-BE" dirty="0"/>
          </a:p>
        </p:txBody>
      </p:sp>
      <p:pic>
        <p:nvPicPr>
          <p:cNvPr id="1032" name="Picture 8" descr="RÃ©sultat de recherche d'images pour &quot;rules no background&quot;">
            <a:extLst>
              <a:ext uri="{FF2B5EF4-FFF2-40B4-BE49-F238E27FC236}">
                <a16:creationId xmlns:a16="http://schemas.microsoft.com/office/drawing/2014/main" id="{5600421F-ACF8-404E-9AF0-1BC86B685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693" y="2736116"/>
            <a:ext cx="2724705" cy="1385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44121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515C89E-2183-4A3C-A280-E117012E36ED}"/>
              </a:ext>
            </a:extLst>
          </p:cNvPr>
          <p:cNvPicPr/>
          <p:nvPr/>
        </p:nvPicPr>
        <p:blipFill rotWithShape="1">
          <a:blip r:embed="rId2">
            <a:alphaModFix amt="35000"/>
          </a:blip>
          <a:srcRect l="18027" t="14256" r="20118" b="20628"/>
          <a:stretch/>
        </p:blipFill>
        <p:spPr bwMode="auto">
          <a:xfrm>
            <a:off x="1" y="0"/>
            <a:ext cx="12191999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B47D9F4-7D66-4C5A-885A-01BFDA851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u="sng" dirty="0"/>
              <a:t>Sponsoring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ED093700-20D9-4D69-B765-F1C21802C6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331" y="1884361"/>
            <a:ext cx="3394075" cy="3394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AutoShape 2" descr="RÃ©sultat de recherche d'images pour &quot;soubry au camp&quot;">
            <a:extLst>
              <a:ext uri="{FF2B5EF4-FFF2-40B4-BE49-F238E27FC236}">
                <a16:creationId xmlns:a16="http://schemas.microsoft.com/office/drawing/2014/main" id="{AD99C1E2-B441-4A6B-8D25-30DD88A1A0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B7BFBA1-6DA7-457C-ABA3-03D10FC5925D}"/>
              </a:ext>
            </a:extLst>
          </p:cNvPr>
          <p:cNvSpPr txBox="1"/>
          <p:nvPr/>
        </p:nvSpPr>
        <p:spPr>
          <a:xfrm>
            <a:off x="1404594" y="1838227"/>
            <a:ext cx="4053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039B347-CE9F-4144-87D0-8296EC9D7018}"/>
              </a:ext>
            </a:extLst>
          </p:cNvPr>
          <p:cNvSpPr txBox="1"/>
          <p:nvPr/>
        </p:nvSpPr>
        <p:spPr>
          <a:xfrm>
            <a:off x="787138" y="2658070"/>
            <a:ext cx="561366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BE" sz="1900" dirty="0"/>
              <a:t>Sponsoring en nature (produits alimentaires, produits de soins, matérielle pour les jeux, etc.)</a:t>
            </a:r>
          </a:p>
          <a:p>
            <a:pPr algn="just"/>
            <a:endParaRPr lang="fr-BE" sz="19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BE" sz="1900" dirty="0" err="1"/>
              <a:t>Soubry</a:t>
            </a:r>
            <a:r>
              <a:rPr lang="fr-BE" sz="1900" dirty="0"/>
              <a:t>: garder les codes-barres sur les emballages de pâtes </a:t>
            </a:r>
            <a:r>
              <a:rPr lang="fr-BE" sz="1900" dirty="0" err="1"/>
              <a:t>Soubry</a:t>
            </a:r>
            <a:r>
              <a:rPr lang="fr-BE" sz="1900" dirty="0"/>
              <a:t> et envoyer une photo du code par mail. 	AVANT LE 31 MAI.</a:t>
            </a:r>
          </a:p>
        </p:txBody>
      </p:sp>
    </p:spTree>
    <p:extLst>
      <p:ext uri="{BB962C8B-B14F-4D97-AF65-F5344CB8AC3E}">
        <p14:creationId xmlns:p14="http://schemas.microsoft.com/office/powerpoint/2010/main" val="213285732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4134</TotalTime>
  <Words>497</Words>
  <Application>Microsoft Office PowerPoint</Application>
  <PresentationFormat>Grand écran</PresentationFormat>
  <Paragraphs>96</Paragraphs>
  <Slides>11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Thème Office</vt:lpstr>
      <vt:lpstr>Les fêtes du Monde</vt:lpstr>
      <vt:lpstr>Les fêtes</vt:lpstr>
      <vt:lpstr>Les dates</vt:lpstr>
      <vt:lpstr>La visite parents</vt:lpstr>
      <vt:lpstr>L’endroit</vt:lpstr>
      <vt:lpstr>Les activités</vt:lpstr>
      <vt:lpstr>Les aspects pratiques</vt:lpstr>
      <vt:lpstr>Quelques règles de vie</vt:lpstr>
      <vt:lpstr>Sponsoring</vt:lpstr>
      <vt:lpstr>Les cuistots</vt:lpstr>
      <vt:lpstr>Y a-t-il des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fêtes du Monde</dc:title>
  <dc:creator>Pauline De Deken</dc:creator>
  <cp:lastModifiedBy>Pauline De Deken</cp:lastModifiedBy>
  <cp:revision>107</cp:revision>
  <dcterms:created xsi:type="dcterms:W3CDTF">2019-04-26T19:01:03Z</dcterms:created>
  <dcterms:modified xsi:type="dcterms:W3CDTF">2019-05-11T20:24:42Z</dcterms:modified>
</cp:coreProperties>
</file>